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4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7086600" cy="11768138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Hoja_de_c_lculo_de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6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Hoja_de_c_lculo_de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Hoja_de_c_lculo_de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_tradnl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CAUSAS INICIADAS</c:v>
                </c:pt>
              </c:strCache>
            </c:strRef>
          </c:tx>
          <c:dLbls>
            <c:dLbl>
              <c:idx val="0"/>
              <c:layout>
                <c:manualLayout>
                  <c:x val="0.37749507118061854"/>
                  <c:y val="-0.3733188169432823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35906418955695052"/>
                  <c:y val="4.123711340206185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Hoja1!$A$2:$A$3</c:f>
              <c:strCache>
                <c:ptCount val="2"/>
                <c:pt idx="0">
                  <c:v>Tribunal de Apelacion Civil, Comercial, Laboral y Penal</c:v>
                </c:pt>
                <c:pt idx="1">
                  <c:v>Tribunal de Apelacion Niñez y la Adolescencia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530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_trad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1.5555555555555553E-2"/>
          <c:y val="3.007518796992481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5462962962962962E-2"/>
          <c:y val="0.29561423243147239"/>
          <c:w val="0.46167796733741617"/>
          <c:h val="0.56904742170386602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Causas Finiquitadas</c:v>
                </c:pt>
              </c:strCache>
            </c:strRef>
          </c:tx>
          <c:cat>
            <c:strRef>
              <c:f>Hoja1!$A$2:$A$13</c:f>
              <c:strCache>
                <c:ptCount val="12"/>
                <c:pt idx="0">
                  <c:v>Penal de Grtias y de la Adolesc. de Vallemi, 0</c:v>
                </c:pt>
                <c:pt idx="1">
                  <c:v>Penal de Ejecución, 317</c:v>
                </c:pt>
                <c:pt idx="2">
                  <c:v>Penal de Garantias y la Adolesc.de Fte. Olimpo, 5</c:v>
                </c:pt>
                <c:pt idx="3">
                  <c:v>Penal de Garantías de Horqueta, 43</c:v>
                </c:pt>
                <c:pt idx="4">
                  <c:v>Penal de Garantias de Yby Yau, 199</c:v>
                </c:pt>
                <c:pt idx="5">
                  <c:v>Penal de Garantías del 1er. Turno, 103</c:v>
                </c:pt>
                <c:pt idx="6">
                  <c:v>Penal de Garantías del 2do. Turno, 61</c:v>
                </c:pt>
                <c:pt idx="7">
                  <c:v>Penal de Garantías del 3er. Turno, 87</c:v>
                </c:pt>
                <c:pt idx="8">
                  <c:v>Penal de la Adolescencia, 25</c:v>
                </c:pt>
                <c:pt idx="9">
                  <c:v>Penal de Liquidación y Sentencia, 17</c:v>
                </c:pt>
                <c:pt idx="10">
                  <c:v>Penal de la Adolescencia de Horqueta, 3</c:v>
                </c:pt>
                <c:pt idx="11">
                  <c:v>Tribunal Penal de Sentencia, 90</c:v>
                </c:pt>
              </c:strCache>
            </c:strRef>
          </c:cat>
          <c:val>
            <c:numRef>
              <c:f>Hoja1!$B$2:$B$13</c:f>
              <c:numCache>
                <c:formatCode>_(* #,##0_);_(* \(#,##0\);_(* "-"_);_(@_)</c:formatCode>
                <c:ptCount val="12"/>
                <c:pt idx="0">
                  <c:v>0</c:v>
                </c:pt>
                <c:pt idx="1">
                  <c:v>317</c:v>
                </c:pt>
                <c:pt idx="2">
                  <c:v>5</c:v>
                </c:pt>
                <c:pt idx="3">
                  <c:v>43</c:v>
                </c:pt>
                <c:pt idx="4">
                  <c:v>199</c:v>
                </c:pt>
                <c:pt idx="5">
                  <c:v>103</c:v>
                </c:pt>
                <c:pt idx="6">
                  <c:v>61</c:v>
                </c:pt>
                <c:pt idx="7">
                  <c:v>87</c:v>
                </c:pt>
                <c:pt idx="8">
                  <c:v>25</c:v>
                </c:pt>
                <c:pt idx="9">
                  <c:v>17</c:v>
                </c:pt>
                <c:pt idx="10">
                  <c:v>3</c:v>
                </c:pt>
                <c:pt idx="11" formatCode="_-* #,##0\ _€_-;\-* #,##0\ _€_-;_-* &quot;-&quot;??\ _€_-;_-@_-">
                  <c:v>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1723352289297175"/>
          <c:y val="1.9162473111913644E-2"/>
          <c:w val="0.46887758821813941"/>
          <c:h val="0.96154954314921159"/>
        </c:manualLayout>
      </c:layout>
      <c:overlay val="0"/>
      <c:txPr>
        <a:bodyPr/>
        <a:lstStyle/>
        <a:p>
          <a:pPr>
            <a:defRPr sz="1200"/>
          </a:pPr>
          <a:endParaRPr lang="es-ES_tradn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_trad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3.1938611840186662E-2"/>
          <c:y val="3.5794183445190156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3148148148148147E-2"/>
          <c:y val="0.29398241569613687"/>
          <c:w val="0.44315944881889763"/>
          <c:h val="0.56380219518014796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Autos Interlocutorios</c:v>
                </c:pt>
              </c:strCache>
            </c:strRef>
          </c:tx>
          <c:cat>
            <c:strRef>
              <c:f>Hoja1!$A$2:$A$13</c:f>
              <c:strCache>
                <c:ptCount val="12"/>
                <c:pt idx="0">
                  <c:v>Penal de Grtias y de la Adolesc. de Vallemi, 0</c:v>
                </c:pt>
                <c:pt idx="1">
                  <c:v>Penal de Ejecución, 1152</c:v>
                </c:pt>
                <c:pt idx="2">
                  <c:v>Penal de Garantias y la Adolesc.de Fte. Olimpo, 142</c:v>
                </c:pt>
                <c:pt idx="3">
                  <c:v>Penal de Garantías de Horqueta, 609</c:v>
                </c:pt>
                <c:pt idx="4">
                  <c:v>Penal de Garantias de Yby Yau, 858</c:v>
                </c:pt>
                <c:pt idx="5">
                  <c:v>Penal de Garantías del 1er. Turno, 688</c:v>
                </c:pt>
                <c:pt idx="6">
                  <c:v>Penal de Garantías del 2do. Turno, 705</c:v>
                </c:pt>
                <c:pt idx="7">
                  <c:v>Penal de Garantías del 3er. Turno, 593</c:v>
                </c:pt>
                <c:pt idx="8">
                  <c:v>Penal de la Adolescencia, 293</c:v>
                </c:pt>
                <c:pt idx="9">
                  <c:v>Penal de Liquidación y Sentencia, 27</c:v>
                </c:pt>
                <c:pt idx="10">
                  <c:v>Penal de la Adolescencia de Horqueta, 44</c:v>
                </c:pt>
                <c:pt idx="11">
                  <c:v>Tribunal Penal de Sentencia, 185</c:v>
                </c:pt>
              </c:strCache>
            </c:strRef>
          </c:cat>
          <c:val>
            <c:numRef>
              <c:f>Hoja1!$B$2:$B$13</c:f>
              <c:numCache>
                <c:formatCode>_(* #,##0_);_(* \(#,##0\);_(* "-"_);_(@_)</c:formatCode>
                <c:ptCount val="12"/>
                <c:pt idx="0">
                  <c:v>0</c:v>
                </c:pt>
                <c:pt idx="1">
                  <c:v>1152</c:v>
                </c:pt>
                <c:pt idx="2">
                  <c:v>142</c:v>
                </c:pt>
                <c:pt idx="3">
                  <c:v>609</c:v>
                </c:pt>
                <c:pt idx="4">
                  <c:v>858</c:v>
                </c:pt>
                <c:pt idx="5">
                  <c:v>688</c:v>
                </c:pt>
                <c:pt idx="6">
                  <c:v>705</c:v>
                </c:pt>
                <c:pt idx="7">
                  <c:v>593</c:v>
                </c:pt>
                <c:pt idx="8">
                  <c:v>293</c:v>
                </c:pt>
                <c:pt idx="9">
                  <c:v>27</c:v>
                </c:pt>
                <c:pt idx="10">
                  <c:v>44</c:v>
                </c:pt>
                <c:pt idx="11" formatCode="_-* #,##0\ _€_-;\-* #,##0\ _€_-;_-* &quot;-&quot;??\ _€_-;_-@_-">
                  <c:v>185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48936278798483523"/>
          <c:y val="3.481653719459564E-2"/>
          <c:w val="0.5087682909784218"/>
          <c:h val="0.96518346280540435"/>
        </c:manualLayout>
      </c:layout>
      <c:overlay val="0"/>
      <c:txPr>
        <a:bodyPr/>
        <a:lstStyle/>
        <a:p>
          <a:pPr>
            <a:defRPr sz="1200"/>
          </a:pPr>
          <a:endParaRPr lang="es-ES_tradn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_trad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1.6973425196850366E-2"/>
          <c:y val="2.7777777777777776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3148148148148147E-2"/>
          <c:y val="0.24737793537397229"/>
          <c:w val="0.43610213357476657"/>
          <c:h val="0.57089810268181418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Sentencias Definitivas</c:v>
                </c:pt>
              </c:strCache>
            </c:strRef>
          </c:tx>
          <c:cat>
            <c:strRef>
              <c:f>Hoja1!$A$2:$A$13</c:f>
              <c:strCache>
                <c:ptCount val="12"/>
                <c:pt idx="0">
                  <c:v>Penal de Grtias y de la Adolesc. de Vallemi, 0</c:v>
                </c:pt>
                <c:pt idx="1">
                  <c:v>Penal de Ejecución, 0</c:v>
                </c:pt>
                <c:pt idx="2">
                  <c:v>Penal de Garantias y la Adolesc.de Fte. Olimpo, 6</c:v>
                </c:pt>
                <c:pt idx="3">
                  <c:v>Penal de Garantías de Horqueta, 11</c:v>
                </c:pt>
                <c:pt idx="4">
                  <c:v>Penal de Garantias de Yby Yau, 155</c:v>
                </c:pt>
                <c:pt idx="5">
                  <c:v>Penal de Garantías del 1er. Turno, 24</c:v>
                </c:pt>
                <c:pt idx="6">
                  <c:v>Penal de Garantías del 2do. Turno, 21</c:v>
                </c:pt>
                <c:pt idx="7">
                  <c:v>Penal de Garantías del 3er. Turno, 10</c:v>
                </c:pt>
                <c:pt idx="8">
                  <c:v>Penal de la Adolescencia, 8</c:v>
                </c:pt>
                <c:pt idx="9">
                  <c:v>Penal de Liquidación y Sentencia, 0</c:v>
                </c:pt>
                <c:pt idx="10">
                  <c:v>Penal de la Adolescencia de Horqueta, 3</c:v>
                </c:pt>
                <c:pt idx="11">
                  <c:v>Tribunal Penal de Sentencia, 68</c:v>
                </c:pt>
              </c:strCache>
            </c:strRef>
          </c:cat>
          <c:val>
            <c:numRef>
              <c:f>Hoja1!$B$2:$B$13</c:f>
              <c:numCache>
                <c:formatCode>_(* #,##0_);_(* \(#,##0\);_(* "-"_);_(@_)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11</c:v>
                </c:pt>
                <c:pt idx="4">
                  <c:v>155</c:v>
                </c:pt>
                <c:pt idx="5">
                  <c:v>24</c:v>
                </c:pt>
                <c:pt idx="6">
                  <c:v>21</c:v>
                </c:pt>
                <c:pt idx="7">
                  <c:v>10</c:v>
                </c:pt>
                <c:pt idx="8">
                  <c:v>8</c:v>
                </c:pt>
                <c:pt idx="9">
                  <c:v>0</c:v>
                </c:pt>
                <c:pt idx="10">
                  <c:v>3</c:v>
                </c:pt>
                <c:pt idx="11" formatCode="_-* #,##0\ _€_-;\-* #,##0\ _€_-;_-* &quot;-&quot;??\ _€_-;_-@_-">
                  <c:v>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48482611548556431"/>
          <c:y val="4.344675665541807E-2"/>
          <c:w val="0.50591462525517639"/>
          <c:h val="0.93284870641169859"/>
        </c:manualLayout>
      </c:layout>
      <c:overlay val="0"/>
      <c:txPr>
        <a:bodyPr/>
        <a:lstStyle/>
        <a:p>
          <a:pPr>
            <a:defRPr sz="1200"/>
          </a:pPr>
          <a:endParaRPr lang="es-ES_tradn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_trad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2.6822871099445901E-2"/>
          <c:y val="3.5714285714285712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5462962962962962E-2"/>
          <c:y val="0.16656761654793151"/>
          <c:w val="0.50179463007960612"/>
          <c:h val="0.66012808398950129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Causas Iniciadas</c:v>
                </c:pt>
              </c:strCache>
            </c:strRef>
          </c:tx>
          <c:cat>
            <c:strRef>
              <c:f>Hoja1!$A$2:$A$18</c:f>
              <c:strCache>
                <c:ptCount val="17"/>
                <c:pt idx="0">
                  <c:v>De Concepción, 1154</c:v>
                </c:pt>
                <c:pt idx="1">
                  <c:v>De Concepción (2do. Turno) 81</c:v>
                </c:pt>
                <c:pt idx="2">
                  <c:v>De Horqueta, 95</c:v>
                </c:pt>
                <c:pt idx="3">
                  <c:v>De Belén, 11</c:v>
                </c:pt>
                <c:pt idx="4">
                  <c:v>De Yby Yau, 58</c:v>
                </c:pt>
                <c:pt idx="5">
                  <c:v>De Loreto, 16</c:v>
                </c:pt>
                <c:pt idx="6">
                  <c:v>De Ybapobo, 2</c:v>
                </c:pt>
                <c:pt idx="7">
                  <c:v>De Col. Sgto. José Félix López, 12</c:v>
                </c:pt>
                <c:pt idx="8">
                  <c:v>De Paso Barreto, 6</c:v>
                </c:pt>
                <c:pt idx="9">
                  <c:v>De Vallemi, 73</c:v>
                </c:pt>
                <c:pt idx="10">
                  <c:v>De Col. San Lázaro, 13</c:v>
                </c:pt>
                <c:pt idx="11">
                  <c:v>De Puerto La Victoria (Ex Casado), 0</c:v>
                </c:pt>
                <c:pt idx="12">
                  <c:v>De Puerto Guaraní, 8</c:v>
                </c:pt>
                <c:pt idx="13">
                  <c:v>De Puerto La Esperanza, 0</c:v>
                </c:pt>
                <c:pt idx="14">
                  <c:v>De Col. Carmelo Peralta, 1</c:v>
                </c:pt>
                <c:pt idx="15">
                  <c:v>De Bahía Negra, 0</c:v>
                </c:pt>
                <c:pt idx="16">
                  <c:v>De Fuerte Olimpo, 0</c:v>
                </c:pt>
              </c:strCache>
            </c:strRef>
          </c:cat>
          <c:val>
            <c:numRef>
              <c:f>Hoja1!$B$2:$B$18</c:f>
              <c:numCache>
                <c:formatCode>_(* #,##0_);_(* \(#,##0\);_(* "-"_);_(@_)</c:formatCode>
                <c:ptCount val="17"/>
                <c:pt idx="0">
                  <c:v>1154</c:v>
                </c:pt>
                <c:pt idx="1">
                  <c:v>81</c:v>
                </c:pt>
                <c:pt idx="2">
                  <c:v>95</c:v>
                </c:pt>
                <c:pt idx="3">
                  <c:v>11</c:v>
                </c:pt>
                <c:pt idx="4">
                  <c:v>58</c:v>
                </c:pt>
                <c:pt idx="5">
                  <c:v>16</c:v>
                </c:pt>
                <c:pt idx="6">
                  <c:v>2</c:v>
                </c:pt>
                <c:pt idx="7">
                  <c:v>12</c:v>
                </c:pt>
                <c:pt idx="8">
                  <c:v>6</c:v>
                </c:pt>
                <c:pt idx="9">
                  <c:v>73</c:v>
                </c:pt>
                <c:pt idx="10">
                  <c:v>13</c:v>
                </c:pt>
                <c:pt idx="11">
                  <c:v>0</c:v>
                </c:pt>
                <c:pt idx="12">
                  <c:v>8</c:v>
                </c:pt>
                <c:pt idx="13">
                  <c:v>0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48461763324427093"/>
          <c:y val="2.360548681414823E-2"/>
          <c:w val="0.47371579175471151"/>
          <c:h val="0.955720353137676"/>
        </c:manualLayout>
      </c:layout>
      <c:overlay val="0"/>
      <c:txPr>
        <a:bodyPr/>
        <a:lstStyle/>
        <a:p>
          <a:pPr>
            <a:defRPr sz="1200"/>
          </a:pPr>
          <a:endParaRPr lang="es-ES_tradn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_trad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2.2800014581510672E-3"/>
          <c:y val="2.3809523809523808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5462962962962962E-2"/>
          <c:y val="0.16656761654793151"/>
          <c:w val="0.46155037911927682"/>
          <c:h val="0.60724190726159233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Autos Interlocutorios</c:v>
                </c:pt>
              </c:strCache>
            </c:strRef>
          </c:tx>
          <c:cat>
            <c:strRef>
              <c:f>Hoja1!$A$2:$A$18</c:f>
              <c:strCache>
                <c:ptCount val="17"/>
                <c:pt idx="0">
                  <c:v>De Concepción, 1054</c:v>
                </c:pt>
                <c:pt idx="1">
                  <c:v>De Concepción (2do. Turno) 74</c:v>
                </c:pt>
                <c:pt idx="2">
                  <c:v>De Horqueta, 110</c:v>
                </c:pt>
                <c:pt idx="3">
                  <c:v>De Belén, 21</c:v>
                </c:pt>
                <c:pt idx="4">
                  <c:v>De Yby Yau, 58</c:v>
                </c:pt>
                <c:pt idx="5">
                  <c:v>De Loreto, 24</c:v>
                </c:pt>
                <c:pt idx="6">
                  <c:v>De Ybapobo, 2</c:v>
                </c:pt>
                <c:pt idx="7">
                  <c:v>De Col. Sgto. José Félix López, 24</c:v>
                </c:pt>
                <c:pt idx="8">
                  <c:v>De Paso Barreto, 6</c:v>
                </c:pt>
                <c:pt idx="9">
                  <c:v>De Vallemi, 68</c:v>
                </c:pt>
                <c:pt idx="10">
                  <c:v>De Col. San Lázaro, 1</c:v>
                </c:pt>
                <c:pt idx="11">
                  <c:v>De Puerto La Victoria (Ex Casado), 19</c:v>
                </c:pt>
                <c:pt idx="12">
                  <c:v>De Puerto Guaraní, 8</c:v>
                </c:pt>
                <c:pt idx="13">
                  <c:v>De Puerto La Esperanza, 1</c:v>
                </c:pt>
                <c:pt idx="14">
                  <c:v>De Col. Carmelo Peralta, 23</c:v>
                </c:pt>
                <c:pt idx="15">
                  <c:v>De Bahía Negra, 0</c:v>
                </c:pt>
                <c:pt idx="16">
                  <c:v>De Fuerte Olimpo, 434</c:v>
                </c:pt>
              </c:strCache>
            </c:strRef>
          </c:cat>
          <c:val>
            <c:numRef>
              <c:f>Hoja1!$B$2:$B$18</c:f>
              <c:numCache>
                <c:formatCode>_(* #,##0_);_(* \(#,##0\);_(* "-"_);_(@_)</c:formatCode>
                <c:ptCount val="17"/>
                <c:pt idx="0">
                  <c:v>1054</c:v>
                </c:pt>
                <c:pt idx="1">
                  <c:v>74</c:v>
                </c:pt>
                <c:pt idx="2">
                  <c:v>110</c:v>
                </c:pt>
                <c:pt idx="3">
                  <c:v>21</c:v>
                </c:pt>
                <c:pt idx="4">
                  <c:v>58</c:v>
                </c:pt>
                <c:pt idx="5">
                  <c:v>24</c:v>
                </c:pt>
                <c:pt idx="6">
                  <c:v>2</c:v>
                </c:pt>
                <c:pt idx="7">
                  <c:v>24</c:v>
                </c:pt>
                <c:pt idx="8">
                  <c:v>6</c:v>
                </c:pt>
                <c:pt idx="9">
                  <c:v>68</c:v>
                </c:pt>
                <c:pt idx="10">
                  <c:v>1</c:v>
                </c:pt>
                <c:pt idx="11">
                  <c:v>19</c:v>
                </c:pt>
                <c:pt idx="12">
                  <c:v>8</c:v>
                </c:pt>
                <c:pt idx="13">
                  <c:v>1</c:v>
                </c:pt>
                <c:pt idx="14">
                  <c:v>23</c:v>
                </c:pt>
                <c:pt idx="15">
                  <c:v>0</c:v>
                </c:pt>
                <c:pt idx="16">
                  <c:v>434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0553186060075828"/>
          <c:y val="2.3605631114292532E-2"/>
          <c:w val="0.44354221347331585"/>
          <c:h val="0.97639428952338625"/>
        </c:manualLayout>
      </c:layout>
      <c:overlay val="0"/>
      <c:txPr>
        <a:bodyPr/>
        <a:lstStyle/>
        <a:p>
          <a:pPr>
            <a:defRPr sz="1200"/>
          </a:pPr>
          <a:endParaRPr lang="es-ES_tradn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_trad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1.4658610382035552E-2"/>
          <c:y val="3.3939393939393943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5462962962962962E-2"/>
          <c:y val="0.20351534240038177"/>
          <c:w val="0.48892315543890358"/>
          <c:h val="0.58315132426628491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Sentencias Definitivas</c:v>
                </c:pt>
              </c:strCache>
            </c:strRef>
          </c:tx>
          <c:cat>
            <c:strRef>
              <c:f>Hoja1!$A$2:$A$18</c:f>
              <c:strCache>
                <c:ptCount val="17"/>
                <c:pt idx="0">
                  <c:v>De Concepción, 459</c:v>
                </c:pt>
                <c:pt idx="1">
                  <c:v>De Concepción (2do. Turno) 9</c:v>
                </c:pt>
                <c:pt idx="2">
                  <c:v>De Horqueta, 33</c:v>
                </c:pt>
                <c:pt idx="3">
                  <c:v>De Belén 7</c:v>
                </c:pt>
                <c:pt idx="4">
                  <c:v>De Yby Yau 5</c:v>
                </c:pt>
                <c:pt idx="5">
                  <c:v>De Loreto, 1</c:v>
                </c:pt>
                <c:pt idx="6">
                  <c:v>De Ybapobo 1</c:v>
                </c:pt>
                <c:pt idx="7">
                  <c:v>De Col. Sgto. José Félix López,  0</c:v>
                </c:pt>
                <c:pt idx="8">
                  <c:v>De Paso Barreto, 0</c:v>
                </c:pt>
                <c:pt idx="9">
                  <c:v>De Vallemi 4</c:v>
                </c:pt>
                <c:pt idx="10">
                  <c:v>De Col. San Lázaro, 0</c:v>
                </c:pt>
                <c:pt idx="11">
                  <c:v>De Puerto La Victoria (Ex Casado), 0</c:v>
                </c:pt>
                <c:pt idx="12">
                  <c:v>De Puerto Guaraní, 0 </c:v>
                </c:pt>
                <c:pt idx="13">
                  <c:v>De Puerto La Esperanza, 0</c:v>
                </c:pt>
                <c:pt idx="14">
                  <c:v>De Col. Carmelo Peralta 1</c:v>
                </c:pt>
                <c:pt idx="15">
                  <c:v>De Bahía Negra, 0</c:v>
                </c:pt>
                <c:pt idx="16">
                  <c:v>De Fuerte Olimpo, 0</c:v>
                </c:pt>
              </c:strCache>
            </c:strRef>
          </c:cat>
          <c:val>
            <c:numRef>
              <c:f>Hoja1!$B$2:$B$18</c:f>
              <c:numCache>
                <c:formatCode>_(* #,##0_);_(* \(#,##0\);_(* "-"_);_(@_)</c:formatCode>
                <c:ptCount val="17"/>
                <c:pt idx="0">
                  <c:v>459</c:v>
                </c:pt>
                <c:pt idx="1">
                  <c:v>9</c:v>
                </c:pt>
                <c:pt idx="2">
                  <c:v>33</c:v>
                </c:pt>
                <c:pt idx="3">
                  <c:v>7</c:v>
                </c:pt>
                <c:pt idx="4">
                  <c:v>5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4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0512685914260713"/>
          <c:y val="9.5977093772369175E-4"/>
          <c:w val="0.42774351122776322"/>
          <c:h val="0.99795943688857069"/>
        </c:manualLayout>
      </c:layout>
      <c:overlay val="0"/>
      <c:txPr>
        <a:bodyPr/>
        <a:lstStyle/>
        <a:p>
          <a:pPr>
            <a:defRPr sz="1200"/>
          </a:pPr>
          <a:endParaRPr lang="es-ES_tradn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_trad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7.6284631087780691E-2"/>
          <c:y val="3.5714285714285712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5462962962962962E-2"/>
          <c:y val="0.29355174353205854"/>
          <c:w val="0.51643500291630218"/>
          <c:h val="0.63898793900762407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Causas Judiciales Iniciadas</c:v>
                </c:pt>
              </c:strCache>
            </c:strRef>
          </c:tx>
          <c:cat>
            <c:strRef>
              <c:f>Hoja1!$A$2:$A$8</c:f>
              <c:strCache>
                <c:ptCount val="7"/>
                <c:pt idx="0">
                  <c:v>OFICINA DE MEDIACION, 662</c:v>
                </c:pt>
                <c:pt idx="1">
                  <c:v>GARANTIAS CONSTITUCIONALES, 13</c:v>
                </c:pt>
                <c:pt idx="2">
                  <c:v>MEDICINA Y PSIQUIATRIA FORENSE, 118</c:v>
                </c:pt>
                <c:pt idx="3">
                  <c:v>OFICINA DE PSICOLOGIA FORENSE, 1284</c:v>
                </c:pt>
                <c:pt idx="4">
                  <c:v>ASISTENCIA SOCIAL, 618</c:v>
                </c:pt>
                <c:pt idx="5">
                  <c:v>CONTADURIA, 1036</c:v>
                </c:pt>
                <c:pt idx="6">
                  <c:v>ANTECEDENTES JUDICIALES, 7441</c:v>
                </c:pt>
              </c:strCache>
            </c:strRef>
          </c:cat>
          <c:val>
            <c:numRef>
              <c:f>Hoja1!$B$2:$B$8</c:f>
              <c:numCache>
                <c:formatCode>_(* #,##0_);_(* \(#,##0\);_(* "-"_);_(@_)</c:formatCode>
                <c:ptCount val="7"/>
                <c:pt idx="0">
                  <c:v>662</c:v>
                </c:pt>
                <c:pt idx="1">
                  <c:v>13</c:v>
                </c:pt>
                <c:pt idx="2">
                  <c:v>118</c:v>
                </c:pt>
                <c:pt idx="3">
                  <c:v>1284</c:v>
                </c:pt>
                <c:pt idx="4">
                  <c:v>618</c:v>
                </c:pt>
                <c:pt idx="5">
                  <c:v>1036</c:v>
                </c:pt>
                <c:pt idx="6">
                  <c:v>7441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5810166958296881"/>
          <c:y val="0.16646262967129108"/>
          <c:w val="0.4280094415281423"/>
          <c:h val="0.78999156355455569"/>
        </c:manualLayout>
      </c:layout>
      <c:overlay val="0"/>
      <c:txPr>
        <a:bodyPr/>
        <a:lstStyle/>
        <a:p>
          <a:pPr>
            <a:defRPr sz="1200"/>
          </a:pPr>
          <a:endParaRPr lang="es-ES_tradn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_tradnl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CAUSAS INICIADAS</c:v>
                </c:pt>
              </c:strCache>
            </c:strRef>
          </c:tx>
          <c:dLbls>
            <c:dLbl>
              <c:idx val="0"/>
              <c:layout>
                <c:manualLayout>
                  <c:x val="0.35598969483653253"/>
                  <c:y val="-0.2440955705279108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35906418955695052"/>
                  <c:y val="4.123711340206185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Hoja1!$A$2:$A$3</c:f>
              <c:strCache>
                <c:ptCount val="2"/>
                <c:pt idx="0">
                  <c:v>Tribunal de Apelacion Civil, Comercial, Laboral y Penal</c:v>
                </c:pt>
                <c:pt idx="1">
                  <c:v>Tribunal de Apelacion Niñez y la Adolescencia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390</c:v>
                </c:pt>
                <c:pt idx="1">
                  <c:v>44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_tradnl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CAUSAS INICIADAS</c:v>
                </c:pt>
              </c:strCache>
            </c:strRef>
          </c:tx>
          <c:dLbls>
            <c:dLbl>
              <c:idx val="0"/>
              <c:layout>
                <c:manualLayout>
                  <c:x val="0.35598969483653253"/>
                  <c:y val="-0.2440955705279108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35906418955695052"/>
                  <c:y val="4.123711340206185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Hoja1!$A$2:$A$3</c:f>
              <c:strCache>
                <c:ptCount val="2"/>
                <c:pt idx="0">
                  <c:v>Tribunal de Apelacion Civil, Comercial, Laboral y Penal</c:v>
                </c:pt>
                <c:pt idx="1">
                  <c:v>Tribunal de Apelacion Niñez y la Adolescencia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83</c:v>
                </c:pt>
                <c:pt idx="1">
                  <c:v>80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_tradnl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layout>
        <c:manualLayout>
          <c:xMode val="edge"/>
          <c:yMode val="edge"/>
          <c:x val="1.5248797025371829E-2"/>
          <c:y val="1.8099547511312219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6203703703703703E-2"/>
          <c:y val="0.25317329236284492"/>
          <c:w val="0.44685130504520271"/>
          <c:h val="0.61696820702842003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Causas Iniciadas</c:v>
                </c:pt>
              </c:strCache>
            </c:strRef>
          </c:tx>
          <c:cat>
            <c:strRef>
              <c:f>Hoja1!$A$2:$A$10</c:f>
              <c:strCache>
                <c:ptCount val="9"/>
                <c:pt idx="0">
                  <c:v>Civil, Comercial y Laboral del 1er. Turno, 558</c:v>
                </c:pt>
                <c:pt idx="1">
                  <c:v>Civil, Comercial y Laboral del 2do. Turno, 638</c:v>
                </c:pt>
                <c:pt idx="2">
                  <c:v>Civil, Comercial y Laboral del 3er. Turno, 501</c:v>
                </c:pt>
                <c:pt idx="3">
                  <c:v>Civil, Comercial, Lab. de Horqueta, 477</c:v>
                </c:pt>
                <c:pt idx="4">
                  <c:v>Civil, Com., Lab. del 2do Turno de Horqueta, 215</c:v>
                </c:pt>
                <c:pt idx="5">
                  <c:v>Civil, Com.,Lab.Penal de la Adolesc. de Casado, 65</c:v>
                </c:pt>
                <c:pt idx="6">
                  <c:v>Civil, Comercial y Laboral de Puerto Casado, 27</c:v>
                </c:pt>
                <c:pt idx="7">
                  <c:v>Civil, Com. Lab. y la Niñ. y la Adol. de Vallemi, 202</c:v>
                </c:pt>
                <c:pt idx="8">
                  <c:v>Civ. Com. Lab. y la N. y la Adol. de Fte. Olimpo, 63</c:v>
                </c:pt>
              </c:strCache>
            </c:strRef>
          </c:cat>
          <c:val>
            <c:numRef>
              <c:f>Hoja1!$B$2:$B$10</c:f>
              <c:numCache>
                <c:formatCode>_(* #,##0_);_(* \(#,##0\);_(* "-"_);_(@_)</c:formatCode>
                <c:ptCount val="9"/>
                <c:pt idx="0">
                  <c:v>558</c:v>
                </c:pt>
                <c:pt idx="1">
                  <c:v>638</c:v>
                </c:pt>
                <c:pt idx="2">
                  <c:v>501</c:v>
                </c:pt>
                <c:pt idx="3">
                  <c:v>477</c:v>
                </c:pt>
                <c:pt idx="4">
                  <c:v>215</c:v>
                </c:pt>
                <c:pt idx="5">
                  <c:v>65</c:v>
                </c:pt>
                <c:pt idx="6">
                  <c:v>27</c:v>
                </c:pt>
                <c:pt idx="7">
                  <c:v>202</c:v>
                </c:pt>
                <c:pt idx="8">
                  <c:v>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46768463837853602"/>
          <c:y val="6.5281778802039989E-2"/>
          <c:w val="0.50453758384368619"/>
          <c:h val="0.89563963041205219"/>
        </c:manualLayout>
      </c:layout>
      <c:overlay val="0"/>
      <c:txPr>
        <a:bodyPr/>
        <a:lstStyle/>
        <a:p>
          <a:pPr>
            <a:defRPr sz="1200"/>
          </a:pPr>
          <a:endParaRPr lang="es-ES_tradn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_tradnl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layout>
        <c:manualLayout>
          <c:xMode val="edge"/>
          <c:yMode val="edge"/>
          <c:x val="1.0925925925925924E-2"/>
          <c:y val="3.2234432234432238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5462962962962962E-2"/>
          <c:y val="0.23832020997375322"/>
          <c:w val="0.48620315689705451"/>
          <c:h val="0.67406581869574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Causas Finiquitadas</c:v>
                </c:pt>
              </c:strCache>
            </c:strRef>
          </c:tx>
          <c:cat>
            <c:strRef>
              <c:f>Hoja1!$A$2:$A$10</c:f>
              <c:strCache>
                <c:ptCount val="9"/>
                <c:pt idx="0">
                  <c:v>Civil, Comercial y Laboral del 1er. Turno,175</c:v>
                </c:pt>
                <c:pt idx="1">
                  <c:v>Civil, Comercial y Laboral del 2do. Turno, 56</c:v>
                </c:pt>
                <c:pt idx="2">
                  <c:v>Civil, Comercial y Laboral del 3er. Turno, 0</c:v>
                </c:pt>
                <c:pt idx="3">
                  <c:v>Civil, Comercial, Lab. de Horqueta, 453</c:v>
                </c:pt>
                <c:pt idx="4">
                  <c:v>Civil, Com., Lab. del 2do Turno de Horqueta, 96</c:v>
                </c:pt>
                <c:pt idx="5">
                  <c:v>Civil, Com.,Lab.Penal de la Adolesc. de Casado, 36</c:v>
                </c:pt>
                <c:pt idx="6">
                  <c:v>Civil, Comercial y Laboral de Puerto Casado, 4</c:v>
                </c:pt>
                <c:pt idx="7">
                  <c:v>Civil, Com. Lab. y la Niñ. y la Adol. de Vallemi,0  </c:v>
                </c:pt>
                <c:pt idx="8">
                  <c:v>Civ. Com. Lab. y la N. y la Adol. de Fte. Olimpo, 0</c:v>
                </c:pt>
              </c:strCache>
            </c:strRef>
          </c:cat>
          <c:val>
            <c:numRef>
              <c:f>Hoja1!$B$2:$B$10</c:f>
              <c:numCache>
                <c:formatCode>_(* #,##0_);_(* \(#,##0\);_(* "-"_);_(@_)</c:formatCode>
                <c:ptCount val="9"/>
                <c:pt idx="0">
                  <c:v>175</c:v>
                </c:pt>
                <c:pt idx="1">
                  <c:v>56</c:v>
                </c:pt>
                <c:pt idx="2">
                  <c:v>0</c:v>
                </c:pt>
                <c:pt idx="3">
                  <c:v>453</c:v>
                </c:pt>
                <c:pt idx="4">
                  <c:v>96</c:v>
                </c:pt>
                <c:pt idx="5">
                  <c:v>36</c:v>
                </c:pt>
                <c:pt idx="6">
                  <c:v>4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0935130504520265"/>
          <c:y val="3.3460465879265136E-3"/>
          <c:w val="0.48833388013998252"/>
          <c:h val="0.99440698818897633"/>
        </c:manualLayout>
      </c:layout>
      <c:overlay val="0"/>
      <c:txPr>
        <a:bodyPr/>
        <a:lstStyle/>
        <a:p>
          <a:pPr>
            <a:defRPr sz="1200" kern="1000" baseline="0"/>
          </a:pPr>
          <a:endParaRPr lang="es-ES_tradn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_tradnl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layout>
        <c:manualLayout>
          <c:xMode val="edge"/>
          <c:yMode val="edge"/>
          <c:x val="1.6168890347039958E-2"/>
          <c:y val="1.7621145374449341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2592592592592587E-3"/>
          <c:y val="0.19717375328083986"/>
          <c:w val="0.46939760134149899"/>
          <c:h val="0.65646097101298473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Autos Interlocutorios</c:v>
                </c:pt>
              </c:strCache>
            </c:strRef>
          </c:tx>
          <c:cat>
            <c:strRef>
              <c:f>Hoja1!$A$2:$A$10</c:f>
              <c:strCache>
                <c:ptCount val="9"/>
                <c:pt idx="0">
                  <c:v>Civil, Comercial y Laboral del 1er. Turno, 510</c:v>
                </c:pt>
                <c:pt idx="1">
                  <c:v>Civil, Comercial y Laboral del 2do. Turno, 475</c:v>
                </c:pt>
                <c:pt idx="2">
                  <c:v>Civil, Comercial y Laboral del 3er. Turno, 379</c:v>
                </c:pt>
                <c:pt idx="3">
                  <c:v>Civil, Comercial, Lab. de Horqueta, 628</c:v>
                </c:pt>
                <c:pt idx="4">
                  <c:v>Civil, Com., Lab. del 2do Turno de Horqueta, 147</c:v>
                </c:pt>
                <c:pt idx="5">
                  <c:v>Civil, Com.,Lab.Penal de la Adolesc. de Casado, 262</c:v>
                </c:pt>
                <c:pt idx="6">
                  <c:v>Civil, Comercial y Laboral de Puerto Casado, 32</c:v>
                </c:pt>
                <c:pt idx="7">
                  <c:v>Civil, Com. Lab. y la Niñ. y la Adol. de Vallemi, 50</c:v>
                </c:pt>
                <c:pt idx="8">
                  <c:v>Civ. Com. Lab. y la N. y la Adol. de Fte. Olimpo, 29</c:v>
                </c:pt>
              </c:strCache>
            </c:strRef>
          </c:cat>
          <c:val>
            <c:numRef>
              <c:f>Hoja1!$B$2:$B$10</c:f>
              <c:numCache>
                <c:formatCode>_(* #,##0_);_(* \(#,##0\);_(* "-"_);_(@_)</c:formatCode>
                <c:ptCount val="9"/>
                <c:pt idx="0">
                  <c:v>510</c:v>
                </c:pt>
                <c:pt idx="1">
                  <c:v>475</c:v>
                </c:pt>
                <c:pt idx="2">
                  <c:v>379</c:v>
                </c:pt>
                <c:pt idx="3">
                  <c:v>628</c:v>
                </c:pt>
                <c:pt idx="4">
                  <c:v>147</c:v>
                </c:pt>
                <c:pt idx="5">
                  <c:v>262</c:v>
                </c:pt>
                <c:pt idx="6">
                  <c:v>32</c:v>
                </c:pt>
                <c:pt idx="7">
                  <c:v>50</c:v>
                </c:pt>
                <c:pt idx="8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48791611986001748"/>
          <c:y val="6.7934908136482924E-2"/>
          <c:w val="0.4958801764362788"/>
          <c:h val="0.90438467191601046"/>
        </c:manualLayout>
      </c:layout>
      <c:overlay val="0"/>
      <c:txPr>
        <a:bodyPr/>
        <a:lstStyle/>
        <a:p>
          <a:pPr>
            <a:defRPr sz="1200"/>
          </a:pPr>
          <a:endParaRPr lang="es-ES_tradn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_tradnl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layout>
        <c:manualLayout>
          <c:xMode val="edge"/>
          <c:yMode val="edge"/>
          <c:x val="1.2343795567220737E-2"/>
          <c:y val="2.3970037453183522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5462962962962962E-2"/>
          <c:y val="0.26307671055288129"/>
          <c:w val="0.47231426800816567"/>
          <c:h val="0.65325830900350945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Sentencias Definitivas</c:v>
                </c:pt>
              </c:strCache>
            </c:strRef>
          </c:tx>
          <c:cat>
            <c:strRef>
              <c:f>Hoja1!$A$2:$A$10</c:f>
              <c:strCache>
                <c:ptCount val="9"/>
                <c:pt idx="0">
                  <c:v>Civil, Comercial y Laboral del 1er. Turno, 304</c:v>
                </c:pt>
                <c:pt idx="1">
                  <c:v>Civil, Comercial y Laboral del 2do. Turno, 259</c:v>
                </c:pt>
                <c:pt idx="2">
                  <c:v>Civil, Comercial y Laboral del 3er. Turno, 245</c:v>
                </c:pt>
                <c:pt idx="3">
                  <c:v>Civil, Comercial, Lab. de Horqueta, 317</c:v>
                </c:pt>
                <c:pt idx="4">
                  <c:v>Civil, Com., Lab. del 2do Turno de Horqueta, 101</c:v>
                </c:pt>
                <c:pt idx="5">
                  <c:v>Civil, Com.,Lab.Penal de la Adolesc. de Casado, 22</c:v>
                </c:pt>
                <c:pt idx="6">
                  <c:v>Civil, Comercial y Laboral de Puerto Casado, 2</c:v>
                </c:pt>
                <c:pt idx="7">
                  <c:v>Civil, Com. Lab. y la Niñ. y la Adol. de Vallemi, 150</c:v>
                </c:pt>
                <c:pt idx="8">
                  <c:v>Civ. Com. Lab. y la N. y la Adol. de Fte. Olimpo, 13</c:v>
                </c:pt>
              </c:strCache>
            </c:strRef>
          </c:cat>
          <c:val>
            <c:numRef>
              <c:f>Hoja1!$B$2:$B$10</c:f>
              <c:numCache>
                <c:formatCode>_(* #,##0_);_(* \(#,##0\);_(* "-"_);_(@_)</c:formatCode>
                <c:ptCount val="9"/>
                <c:pt idx="0">
                  <c:v>304</c:v>
                </c:pt>
                <c:pt idx="1">
                  <c:v>259</c:v>
                </c:pt>
                <c:pt idx="2">
                  <c:v>245</c:v>
                </c:pt>
                <c:pt idx="3">
                  <c:v>317</c:v>
                </c:pt>
                <c:pt idx="4">
                  <c:v>101</c:v>
                </c:pt>
                <c:pt idx="5">
                  <c:v>22</c:v>
                </c:pt>
                <c:pt idx="6">
                  <c:v>2</c:v>
                </c:pt>
                <c:pt idx="7">
                  <c:v>150</c:v>
                </c:pt>
                <c:pt idx="8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0703649023038788"/>
          <c:y val="6.4197987397324338E-2"/>
          <c:w val="0.49064869495479729"/>
          <c:h val="0.9032385835879031"/>
        </c:manualLayout>
      </c:layout>
      <c:overlay val="0"/>
      <c:txPr>
        <a:bodyPr/>
        <a:lstStyle/>
        <a:p>
          <a:pPr>
            <a:defRPr sz="1200"/>
          </a:pPr>
          <a:endParaRPr lang="es-ES_tradn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_tradnl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654444377975098E-2"/>
          <c:y val="4.3650793650793648E-2"/>
          <c:w val="0.50133652350593516"/>
          <c:h val="0.72222222222222221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cat>
            <c:strRef>
              <c:f>Hoja1!$A$2:$A$5</c:f>
              <c:strCache>
                <c:ptCount val="4"/>
                <c:pt idx="0">
                  <c:v>Causas Iniciadas, 851</c:v>
                </c:pt>
                <c:pt idx="1">
                  <c:v>Autos Interlocutorios, 316</c:v>
                </c:pt>
                <c:pt idx="2">
                  <c:v>Sentencias Definitivas, 423</c:v>
                </c:pt>
                <c:pt idx="3">
                  <c:v>Finiquitadas, 0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851</c:v>
                </c:pt>
                <c:pt idx="1">
                  <c:v>316</c:v>
                </c:pt>
                <c:pt idx="2">
                  <c:v>423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8661203776503468"/>
          <c:y val="4.5388701412323471E-2"/>
          <c:w val="0.41338796223496532"/>
          <c:h val="0.8338257717785276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ES_tradnl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_tradnl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layout>
        <c:manualLayout>
          <c:xMode val="edge"/>
          <c:yMode val="edge"/>
          <c:x val="1.9878426655001457E-2"/>
          <c:y val="1.4336917562724014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0925925925925923E-2"/>
          <c:y val="0.23293781673517225"/>
          <c:w val="0.41075204141149024"/>
          <c:h val="0.60340492384688482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Causas Iniciadas</c:v>
                </c:pt>
              </c:strCache>
            </c:strRef>
          </c:tx>
          <c:cat>
            <c:strRef>
              <c:f>Hoja1!$A$2:$A$13</c:f>
              <c:strCache>
                <c:ptCount val="12"/>
                <c:pt idx="0">
                  <c:v>Penal de Grtias y de la Adolesc. de Vallemi, 0</c:v>
                </c:pt>
                <c:pt idx="1">
                  <c:v>Penal de Ejecución, 484</c:v>
                </c:pt>
                <c:pt idx="2">
                  <c:v>Penal de Garantias y la Adolesc.de Fte. Olimpo, 47</c:v>
                </c:pt>
                <c:pt idx="3">
                  <c:v>Penal de Garantías de Horqueta, 228</c:v>
                </c:pt>
                <c:pt idx="4">
                  <c:v>Penal de Garantias de Yby Yau, 473</c:v>
                </c:pt>
                <c:pt idx="5">
                  <c:v>Penal de Garantías del 1er. Turno, 304</c:v>
                </c:pt>
                <c:pt idx="6">
                  <c:v>Penal de Garantías del 2do. Turno, 276</c:v>
                </c:pt>
                <c:pt idx="7">
                  <c:v>Penal de Garantías del 3er. Turno, 175</c:v>
                </c:pt>
                <c:pt idx="8">
                  <c:v>Penal de la Adolescencia, 88</c:v>
                </c:pt>
                <c:pt idx="9">
                  <c:v>Penal de Liquidación y Sentencia, 4</c:v>
                </c:pt>
                <c:pt idx="10">
                  <c:v>Penal de la Adolescencia de Horqueta, 11</c:v>
                </c:pt>
                <c:pt idx="11">
                  <c:v>Tribunal Penal de Sentencia, 97</c:v>
                </c:pt>
              </c:strCache>
            </c:strRef>
          </c:cat>
          <c:val>
            <c:numRef>
              <c:f>Hoja1!$B$2:$B$13</c:f>
              <c:numCache>
                <c:formatCode>_(* #,##0_);_(* \(#,##0\);_(* "-"_);_(@_)</c:formatCode>
                <c:ptCount val="12"/>
                <c:pt idx="0">
                  <c:v>0</c:v>
                </c:pt>
                <c:pt idx="1">
                  <c:v>484</c:v>
                </c:pt>
                <c:pt idx="2">
                  <c:v>47</c:v>
                </c:pt>
                <c:pt idx="3">
                  <c:v>228</c:v>
                </c:pt>
                <c:pt idx="4">
                  <c:v>473</c:v>
                </c:pt>
                <c:pt idx="5">
                  <c:v>304</c:v>
                </c:pt>
                <c:pt idx="6">
                  <c:v>276</c:v>
                </c:pt>
                <c:pt idx="7">
                  <c:v>175</c:v>
                </c:pt>
                <c:pt idx="8">
                  <c:v>88</c:v>
                </c:pt>
                <c:pt idx="9">
                  <c:v>4</c:v>
                </c:pt>
                <c:pt idx="10">
                  <c:v>11</c:v>
                </c:pt>
                <c:pt idx="11" formatCode="_-* #,##0\ _€_-;\-* #,##0\ _€_-;_-* &quot;-&quot;??\ _€_-;_-@_-">
                  <c:v>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48251130067074949"/>
          <c:y val="4.0576550004827995E-2"/>
          <c:w val="0.50128499562554685"/>
          <c:h val="0.92554581620693643"/>
        </c:manualLayout>
      </c:layout>
      <c:overlay val="0"/>
      <c:txPr>
        <a:bodyPr/>
        <a:lstStyle/>
        <a:p>
          <a:pPr>
            <a:defRPr sz="1200"/>
          </a:pPr>
          <a:endParaRPr lang="es-ES_tradnl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0.64283</cdr:x>
      <cdr:y>0.27391</cdr:y>
    </cdr:from>
    <cdr:to>
      <cdr:x>0.79951</cdr:x>
      <cdr:y>0.30221</cdr:y>
    </cdr:to>
    <cdr:cxnSp macro="">
      <cdr:nvCxnSpPr>
        <cdr:cNvPr id="3" name="2 Conector recto"/>
        <cdr:cNvCxnSpPr/>
      </cdr:nvCxnSpPr>
      <cdr:spPr>
        <a:xfrm xmlns:a="http://schemas.openxmlformats.org/drawingml/2006/main" flipH="1" flipV="1">
          <a:off x="2657346" y="565307"/>
          <a:ext cx="647692" cy="58407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0.6083</cdr:x>
      <cdr:y>0.45536</cdr:y>
    </cdr:from>
    <cdr:to>
      <cdr:x>0.76498</cdr:x>
      <cdr:y>0.48366</cdr:y>
    </cdr:to>
    <cdr:cxnSp macro="">
      <cdr:nvCxnSpPr>
        <cdr:cNvPr id="3" name="2 Conector recto"/>
        <cdr:cNvCxnSpPr/>
      </cdr:nvCxnSpPr>
      <cdr:spPr>
        <a:xfrm xmlns:a="http://schemas.openxmlformats.org/drawingml/2006/main" flipH="1" flipV="1">
          <a:off x="2514601" y="841435"/>
          <a:ext cx="647699" cy="52298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0.6083</cdr:x>
      <cdr:y>0.45536</cdr:y>
    </cdr:from>
    <cdr:to>
      <cdr:x>0.76498</cdr:x>
      <cdr:y>0.48366</cdr:y>
    </cdr:to>
    <cdr:cxnSp macro="">
      <cdr:nvCxnSpPr>
        <cdr:cNvPr id="3" name="2 Conector recto"/>
        <cdr:cNvCxnSpPr/>
      </cdr:nvCxnSpPr>
      <cdr:spPr>
        <a:xfrm xmlns:a="http://schemas.openxmlformats.org/drawingml/2006/main" flipH="1" flipV="1">
          <a:off x="2514601" y="841435"/>
          <a:ext cx="647699" cy="52298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0860" cy="588407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r>
              <a:rPr lang="es-ES_tradnl" smtClean="0"/>
              <a:t>Estadisticas. DICIEMBRE 2013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14100" y="1"/>
            <a:ext cx="3070860" cy="588407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11177691"/>
            <a:ext cx="3070860" cy="58840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14100" y="11177691"/>
            <a:ext cx="3070860" cy="58840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D50C6124-49EC-4AC1-8912-7369CB52361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01251999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71502" cy="588097"/>
          </a:xfrm>
          <a:prstGeom prst="rect">
            <a:avLst/>
          </a:prstGeom>
        </p:spPr>
        <p:txBody>
          <a:bodyPr vert="horz" lIns="89593" tIns="44796" rIns="89593" bIns="44796" rtlCol="0"/>
          <a:lstStyle>
            <a:lvl1pPr algn="l">
              <a:defRPr sz="1200"/>
            </a:lvl1pPr>
          </a:lstStyle>
          <a:p>
            <a:r>
              <a:rPr lang="es-ES_tradnl" smtClean="0"/>
              <a:t>Estadisticas. DICIEMBRE 2013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13496" y="2"/>
            <a:ext cx="3071502" cy="588097"/>
          </a:xfrm>
          <a:prstGeom prst="rect">
            <a:avLst/>
          </a:prstGeom>
        </p:spPr>
        <p:txBody>
          <a:bodyPr vert="horz" lIns="89593" tIns="44796" rIns="89593" bIns="44796" rtlCol="0"/>
          <a:lstStyle>
            <a:lvl1pPr algn="r">
              <a:defRPr sz="1200"/>
            </a:lvl1pPr>
          </a:lstStyle>
          <a:p>
            <a:endParaRPr lang="es-ES_tradn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601663" y="882650"/>
            <a:ext cx="5883275" cy="441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593" tIns="44796" rIns="89593" bIns="44796" rtlCol="0" anchor="ctr"/>
          <a:lstStyle/>
          <a:p>
            <a:endParaRPr lang="es-ES_tradn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303" y="5589246"/>
            <a:ext cx="5667997" cy="5295973"/>
          </a:xfrm>
          <a:prstGeom prst="rect">
            <a:avLst/>
          </a:prstGeom>
        </p:spPr>
        <p:txBody>
          <a:bodyPr vert="horz" lIns="89593" tIns="44796" rIns="89593" bIns="44796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11176939"/>
            <a:ext cx="3071502" cy="589648"/>
          </a:xfrm>
          <a:prstGeom prst="rect">
            <a:avLst/>
          </a:prstGeom>
        </p:spPr>
        <p:txBody>
          <a:bodyPr vert="horz" lIns="89593" tIns="44796" rIns="89593" bIns="44796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13496" y="11176939"/>
            <a:ext cx="3071502" cy="589648"/>
          </a:xfrm>
          <a:prstGeom prst="rect">
            <a:avLst/>
          </a:prstGeom>
        </p:spPr>
        <p:txBody>
          <a:bodyPr vert="horz" lIns="89593" tIns="44796" rIns="89593" bIns="44796" rtlCol="0" anchor="b"/>
          <a:lstStyle>
            <a:lvl1pPr algn="r">
              <a:defRPr sz="1200"/>
            </a:lvl1pPr>
          </a:lstStyle>
          <a:p>
            <a:fld id="{64B28898-63CF-4927-831A-2BCCA437E77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532811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s-ES_tradnl" smtClean="0"/>
              <a:t>Estadisticas. DICIEMBRE 2013</a:t>
            </a:r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B28898-63CF-4927-831A-2BCCA437E77E}" type="slidenum">
              <a:rPr lang="es-ES_tradnl" smtClean="0"/>
              <a:t>1</a:t>
            </a:fld>
            <a:endParaRPr lang="es-ES_tradnl"/>
          </a:p>
        </p:txBody>
      </p:sp>
      <p:sp>
        <p:nvSpPr>
          <p:cNvPr id="6" name="5 Marcador de fecha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91387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s-ES_tradnl" smtClean="0"/>
              <a:t>Estadisticas. DICIEMBRE 2013</a:t>
            </a:r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B28898-63CF-4927-831A-2BCCA437E77E}" type="slidenum">
              <a:rPr lang="es-ES_tradnl" smtClean="0"/>
              <a:t>2</a:t>
            </a:fld>
            <a:endParaRPr lang="es-ES_tradnl"/>
          </a:p>
        </p:txBody>
      </p:sp>
      <p:sp>
        <p:nvSpPr>
          <p:cNvPr id="6" name="5 Marcador de fecha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80726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s-ES_tradnl" smtClean="0"/>
              <a:t>Estadisticas. DICIEMBRE 2013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8898-63CF-4927-831A-2BCCA437E77E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21118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28898-63CF-4927-831A-2BCCA437E77E}" type="slidenum">
              <a:rPr lang="es-ES_tradnl" smtClean="0"/>
              <a:t>9</a:t>
            </a:fld>
            <a:endParaRPr lang="es-ES_tradnl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s-ES_tradnl" smtClean="0"/>
              <a:t>Estadisticas. DICIEMBRE 2013</a:t>
            </a:r>
            <a:endParaRPr lang="es-ES_tradnl"/>
          </a:p>
        </p:txBody>
      </p:sp>
      <p:sp>
        <p:nvSpPr>
          <p:cNvPr id="6" name="5 Marcador de fecha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24555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6F2E-4C66-4EE0-8014-149DB7F09062}" type="datetime1">
              <a:rPr lang="es-ES_tradnl" smtClean="0"/>
              <a:t>05/06/2015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6B26-6833-4EB9-A5F4-1F79D7B760B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871A4-646E-47A7-B5A1-E51625CC58D4}" type="datetime1">
              <a:rPr lang="es-ES_tradnl" smtClean="0"/>
              <a:t>05/06/2015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6B26-6833-4EB9-A5F4-1F79D7B760B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EB87B-CC58-486F-8447-E0356FE55B3F}" type="datetime1">
              <a:rPr lang="es-ES_tradnl" smtClean="0"/>
              <a:t>05/06/2015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6B26-6833-4EB9-A5F4-1F79D7B760B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6F2E-C05D-4688-A0CA-EF00246F6FD7}" type="datetime1">
              <a:rPr lang="es-ES_tradnl" smtClean="0"/>
              <a:t>05/06/2015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6B26-6833-4EB9-A5F4-1F79D7B760B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E0B4F-6818-4417-BC85-7658973D2364}" type="datetime1">
              <a:rPr lang="es-ES_tradnl" smtClean="0"/>
              <a:t>05/06/2015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6B26-6833-4EB9-A5F4-1F79D7B760B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62221-21FF-4794-BDAF-40E1B14F0577}" type="datetime1">
              <a:rPr lang="es-ES_tradnl" smtClean="0"/>
              <a:t>05/06/2015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6B26-6833-4EB9-A5F4-1F79D7B760B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6CA7-EB55-4E2D-9043-3D900F5FFD18}" type="datetime1">
              <a:rPr lang="es-ES_tradnl" smtClean="0"/>
              <a:t>05/06/2015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6B26-6833-4EB9-A5F4-1F79D7B760B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B6CC-C22F-4C63-89E6-09D0522371F9}" type="datetime1">
              <a:rPr lang="es-ES_tradnl" smtClean="0"/>
              <a:t>05/06/2015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6B26-6833-4EB9-A5F4-1F79D7B760B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FEDD-1BF8-49F5-8ACB-877C2B9946DC}" type="datetime1">
              <a:rPr lang="es-ES_tradnl" smtClean="0"/>
              <a:t>05/06/2015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6B26-6833-4EB9-A5F4-1F79D7B760B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F0CC-472A-44C5-8F35-F912F488479F}" type="datetime1">
              <a:rPr lang="es-ES_tradnl" smtClean="0"/>
              <a:t>05/06/2015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6B26-6833-4EB9-A5F4-1F79D7B760B3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912C-1556-40A4-B301-F015340C3F39}" type="datetime1">
              <a:rPr lang="es-ES_tradnl" smtClean="0"/>
              <a:t>05/06/2015</a:t>
            </a:fld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C36B26-6833-4EB9-A5F4-1F79D7B760B3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C36B26-6833-4EB9-A5F4-1F79D7B760B3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E509CAC-4EAC-49F3-A283-1FA46F7D76C8}" type="datetime1">
              <a:rPr lang="es-ES_tradnl" smtClean="0"/>
              <a:t>05/06/2015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124744"/>
            <a:ext cx="7848872" cy="4680520"/>
          </a:xfrm>
        </p:spPr>
        <p:txBody>
          <a:bodyPr>
            <a:noAutofit/>
          </a:bodyPr>
          <a:lstStyle/>
          <a:p>
            <a:r>
              <a:rPr lang="es-ES" dirty="0" smtClean="0"/>
              <a:t>SINTESIS DE ACTIVIDADES CORRESPONDIENTES AL </a:t>
            </a:r>
            <a:r>
              <a:rPr lang="es-ES" dirty="0" smtClean="0"/>
              <a:t> AÑO 2013</a:t>
            </a:r>
            <a:endParaRPr lang="es-ES_tradnl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6B26-6833-4EB9-A5F4-1F79D7B760B3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8313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_tradnl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Oficinas dependientes de la </a:t>
            </a:r>
            <a:r>
              <a:rPr lang="es-ES_tradnl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Administración </a:t>
            </a:r>
            <a:r>
              <a:rPr lang="es-ES_tradnl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Superior de Justicia</a:t>
            </a:r>
            <a:endParaRPr lang="es-ES_tradnl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6B26-6833-4EB9-A5F4-1F79D7B760B3}" type="slidenum">
              <a:rPr lang="es-ES_tradnl" smtClean="0"/>
              <a:t>10</a:t>
            </a:fld>
            <a:endParaRPr lang="es-ES_tradnl"/>
          </a:p>
        </p:txBody>
      </p:sp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3548429061"/>
              </p:ext>
            </p:extLst>
          </p:nvPr>
        </p:nvGraphicFramePr>
        <p:xfrm>
          <a:off x="1115616" y="1844824"/>
          <a:ext cx="7056784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2650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TRIBUNALES DE APELACION</a:t>
            </a:r>
            <a:endParaRPr lang="es-ES_tradnl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6B26-6833-4EB9-A5F4-1F79D7B760B3}" type="slidenum">
              <a:rPr lang="es-ES_tradnl" smtClean="0"/>
              <a:t>2</a:t>
            </a:fld>
            <a:endParaRPr lang="es-ES_tradnl"/>
          </a:p>
        </p:txBody>
      </p:sp>
      <p:graphicFrame>
        <p:nvGraphicFramePr>
          <p:cNvPr id="6" name="5 Gráfico"/>
          <p:cNvGraphicFramePr/>
          <p:nvPr>
            <p:extLst>
              <p:ext uri="{D42A27DB-BD31-4B8C-83A1-F6EECF244321}">
                <p14:modId xmlns:p14="http://schemas.microsoft.com/office/powerpoint/2010/main" val="1416821113"/>
              </p:ext>
            </p:extLst>
          </p:nvPr>
        </p:nvGraphicFramePr>
        <p:xfrm>
          <a:off x="344835" y="1581150"/>
          <a:ext cx="4133850" cy="2063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0" name="9 Conector recto"/>
          <p:cNvCxnSpPr/>
          <p:nvPr/>
        </p:nvCxnSpPr>
        <p:spPr>
          <a:xfrm flipH="1" flipV="1">
            <a:off x="1259632" y="1772816"/>
            <a:ext cx="1152128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1403648" y="1124744"/>
            <a:ext cx="17972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b="1" dirty="0"/>
              <a:t>Causas Iniciadas</a:t>
            </a:r>
            <a:endParaRPr lang="es-ES_tradnl" dirty="0"/>
          </a:p>
        </p:txBody>
      </p:sp>
      <p:sp>
        <p:nvSpPr>
          <p:cNvPr id="12" name="11 Rectángulo"/>
          <p:cNvSpPr/>
          <p:nvPr/>
        </p:nvSpPr>
        <p:spPr>
          <a:xfrm>
            <a:off x="5580112" y="2204864"/>
            <a:ext cx="2592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/>
              <a:t>Autos Interlocutorios</a:t>
            </a:r>
            <a:endParaRPr lang="es-ES_tradnl" dirty="0"/>
          </a:p>
        </p:txBody>
      </p:sp>
      <p:sp>
        <p:nvSpPr>
          <p:cNvPr id="13" name="12 Rectángulo"/>
          <p:cNvSpPr/>
          <p:nvPr/>
        </p:nvSpPr>
        <p:spPr>
          <a:xfrm>
            <a:off x="1394768" y="3789040"/>
            <a:ext cx="2255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b="1" dirty="0"/>
              <a:t>Sentencias definitivas</a:t>
            </a:r>
            <a:endParaRPr lang="es-ES_tradnl" dirty="0"/>
          </a:p>
        </p:txBody>
      </p:sp>
      <p:graphicFrame>
        <p:nvGraphicFramePr>
          <p:cNvPr id="14" name="13 Gráfico"/>
          <p:cNvGraphicFramePr/>
          <p:nvPr>
            <p:extLst>
              <p:ext uri="{D42A27DB-BD31-4B8C-83A1-F6EECF244321}">
                <p14:modId xmlns:p14="http://schemas.microsoft.com/office/powerpoint/2010/main" val="3993919340"/>
              </p:ext>
            </p:extLst>
          </p:nvPr>
        </p:nvGraphicFramePr>
        <p:xfrm>
          <a:off x="4283968" y="2574196"/>
          <a:ext cx="4133850" cy="2063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14 Gráfico"/>
          <p:cNvGraphicFramePr/>
          <p:nvPr>
            <p:extLst>
              <p:ext uri="{D42A27DB-BD31-4B8C-83A1-F6EECF244321}">
                <p14:modId xmlns:p14="http://schemas.microsoft.com/office/powerpoint/2010/main" val="3861844458"/>
              </p:ext>
            </p:extLst>
          </p:nvPr>
        </p:nvGraphicFramePr>
        <p:xfrm>
          <a:off x="455395" y="4221088"/>
          <a:ext cx="4133850" cy="2063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20975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  <p:bldP spid="11" grpId="0"/>
      <p:bldP spid="12" grpId="0"/>
      <p:bldP spid="13" grpId="0"/>
      <p:bldGraphic spid="14" grpId="0">
        <p:bldAsOne/>
      </p:bldGraphic>
      <p:bldGraphic spid="1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06090"/>
          </a:xfrm>
        </p:spPr>
        <p:txBody>
          <a:bodyPr/>
          <a:lstStyle/>
          <a:p>
            <a:pPr algn="ctr"/>
            <a:r>
              <a:rPr lang="es-ES_tradnl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Juzgados de 1ra Instancia Civiles</a:t>
            </a:r>
            <a:endParaRPr lang="es-ES_tradnl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6B26-6833-4EB9-A5F4-1F79D7B760B3}" type="slidenum">
              <a:rPr lang="es-ES_tradnl" smtClean="0"/>
              <a:t>3</a:t>
            </a:fld>
            <a:endParaRPr lang="es-ES_tradnl"/>
          </a:p>
        </p:txBody>
      </p:sp>
      <p:graphicFrame>
        <p:nvGraphicFramePr>
          <p:cNvPr id="6" name="5 Gráfico"/>
          <p:cNvGraphicFramePr/>
          <p:nvPr>
            <p:extLst>
              <p:ext uri="{D42A27DB-BD31-4B8C-83A1-F6EECF244321}">
                <p14:modId xmlns:p14="http://schemas.microsoft.com/office/powerpoint/2010/main" val="465630413"/>
              </p:ext>
            </p:extLst>
          </p:nvPr>
        </p:nvGraphicFramePr>
        <p:xfrm>
          <a:off x="467544" y="1124744"/>
          <a:ext cx="6840760" cy="2343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6 Gráfico"/>
          <p:cNvGraphicFramePr/>
          <p:nvPr>
            <p:extLst>
              <p:ext uri="{D42A27DB-BD31-4B8C-83A1-F6EECF244321}">
                <p14:modId xmlns:p14="http://schemas.microsoft.com/office/powerpoint/2010/main" val="316461573"/>
              </p:ext>
            </p:extLst>
          </p:nvPr>
        </p:nvGraphicFramePr>
        <p:xfrm>
          <a:off x="1475656" y="3645024"/>
          <a:ext cx="6854552" cy="253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98494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6" grpId="0">
        <p:bldAsOne/>
      </p:bldGraphic>
      <p:bldGraphic spid="7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algn="ctr"/>
            <a:r>
              <a:rPr lang="es-ES_tradnl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Juzgados de 1ra Instancia Civiles</a:t>
            </a:r>
            <a:endParaRPr lang="es-ES_tradnl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6B26-6833-4EB9-A5F4-1F79D7B760B3}" type="slidenum">
              <a:rPr lang="es-ES_tradnl" smtClean="0"/>
              <a:t>4</a:t>
            </a:fld>
            <a:endParaRPr lang="es-ES_tradnl"/>
          </a:p>
        </p:txBody>
      </p:sp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23600523"/>
              </p:ext>
            </p:extLst>
          </p:nvPr>
        </p:nvGraphicFramePr>
        <p:xfrm>
          <a:off x="251520" y="1196752"/>
          <a:ext cx="7128792" cy="2381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4 Gráfico"/>
          <p:cNvGraphicFramePr/>
          <p:nvPr>
            <p:extLst>
              <p:ext uri="{D42A27DB-BD31-4B8C-83A1-F6EECF244321}">
                <p14:modId xmlns:p14="http://schemas.microsoft.com/office/powerpoint/2010/main" val="2319506660"/>
              </p:ext>
            </p:extLst>
          </p:nvPr>
        </p:nvGraphicFramePr>
        <p:xfrm>
          <a:off x="1115616" y="3717032"/>
          <a:ext cx="6854552" cy="235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72584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3" grpId="0">
        <p:bldAsOne/>
      </p:bldGraphic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u="sng" dirty="0" smtClean="0"/>
              <a:t/>
            </a:r>
            <a:br>
              <a:rPr lang="es-ES_tradnl" u="sng" dirty="0" smtClean="0"/>
            </a:br>
            <a:r>
              <a:rPr lang="es-ES_tradnl" u="sng" dirty="0"/>
              <a:t/>
            </a:r>
            <a:br>
              <a:rPr lang="es-ES_tradnl" u="sng" dirty="0"/>
            </a:br>
            <a:r>
              <a:rPr lang="es-ES_tradnl" u="sng" dirty="0" smtClean="0"/>
              <a:t/>
            </a:r>
            <a:br>
              <a:rPr lang="es-ES_tradnl" u="sng" dirty="0" smtClean="0"/>
            </a:br>
            <a:r>
              <a:rPr lang="es-ES_tradnl" u="sng" dirty="0"/>
              <a:t/>
            </a:r>
            <a:br>
              <a:rPr lang="es-ES_tradnl" u="sng" dirty="0"/>
            </a:br>
            <a:r>
              <a:rPr lang="es-ES_tradnl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Juzgado </a:t>
            </a:r>
            <a:r>
              <a:rPr lang="es-ES_tradnl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 1ra Instancia de la Niñez y la Adolescencia</a:t>
            </a:r>
            <a:r>
              <a:rPr lang="es-ES_tradnl" dirty="0"/>
              <a:t/>
            </a:r>
            <a:br>
              <a:rPr lang="es-ES_tradnl" dirty="0"/>
            </a:br>
            <a:endParaRPr lang="es-ES_tradnl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6B26-6833-4EB9-A5F4-1F79D7B760B3}" type="slidenum">
              <a:rPr lang="es-ES_tradnl" smtClean="0"/>
              <a:t>5</a:t>
            </a:fld>
            <a:endParaRPr lang="es-ES_tradnl"/>
          </a:p>
        </p:txBody>
      </p:sp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3762005076"/>
              </p:ext>
            </p:extLst>
          </p:nvPr>
        </p:nvGraphicFramePr>
        <p:xfrm>
          <a:off x="611560" y="2492896"/>
          <a:ext cx="7488832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1356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Juzgados de 1ra. Instancia Penales</a:t>
            </a:r>
            <a:endParaRPr lang="es-ES_tradnl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6B26-6833-4EB9-A5F4-1F79D7B760B3}" type="slidenum">
              <a:rPr lang="es-ES_tradnl" smtClean="0"/>
              <a:t>6</a:t>
            </a:fld>
            <a:endParaRPr lang="es-ES_tradnl"/>
          </a:p>
        </p:txBody>
      </p:sp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1041406093"/>
              </p:ext>
            </p:extLst>
          </p:nvPr>
        </p:nvGraphicFramePr>
        <p:xfrm>
          <a:off x="251520" y="1052736"/>
          <a:ext cx="6768752" cy="2466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4257199481"/>
              </p:ext>
            </p:extLst>
          </p:nvPr>
        </p:nvGraphicFramePr>
        <p:xfrm>
          <a:off x="1187624" y="3933056"/>
          <a:ext cx="7128792" cy="253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28467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Juzgados de 1ra. Instancia Penales</a:t>
            </a:r>
            <a:endParaRPr lang="es-ES_tradnl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6B26-6833-4EB9-A5F4-1F79D7B760B3}" type="slidenum">
              <a:rPr lang="es-ES_tradnl" smtClean="0"/>
              <a:t>7</a:t>
            </a:fld>
            <a:endParaRPr lang="es-ES_tradnl"/>
          </a:p>
        </p:txBody>
      </p:sp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2651139979"/>
              </p:ext>
            </p:extLst>
          </p:nvPr>
        </p:nvGraphicFramePr>
        <p:xfrm>
          <a:off x="323528" y="986408"/>
          <a:ext cx="6696744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553711466"/>
              </p:ext>
            </p:extLst>
          </p:nvPr>
        </p:nvGraphicFramePr>
        <p:xfrm>
          <a:off x="1403648" y="3789040"/>
          <a:ext cx="6566520" cy="258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71292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algn="ctr"/>
            <a:r>
              <a:rPr lang="es-ES_tradnl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Juzgados de Paz</a:t>
            </a:r>
            <a:endParaRPr lang="es-ES_tradnl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6B26-6833-4EB9-A5F4-1F79D7B760B3}" type="slidenum">
              <a:rPr lang="es-ES_tradnl" smtClean="0"/>
              <a:t>8</a:t>
            </a:fld>
            <a:endParaRPr lang="es-ES_tradnl"/>
          </a:p>
        </p:txBody>
      </p:sp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1154530152"/>
              </p:ext>
            </p:extLst>
          </p:nvPr>
        </p:nvGraphicFramePr>
        <p:xfrm>
          <a:off x="755576" y="1700808"/>
          <a:ext cx="7272808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9921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706090"/>
          </a:xfrm>
        </p:spPr>
        <p:txBody>
          <a:bodyPr/>
          <a:lstStyle/>
          <a:p>
            <a:pPr algn="ctr"/>
            <a:r>
              <a:rPr lang="es-ES_tradnl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Juzgados de Paz</a:t>
            </a:r>
            <a:endParaRPr lang="es-ES_tradnl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6B26-6833-4EB9-A5F4-1F79D7B760B3}" type="slidenum">
              <a:rPr lang="es-ES_tradnl" smtClean="0"/>
              <a:t>9</a:t>
            </a:fld>
            <a:endParaRPr lang="es-ES_tradnl"/>
          </a:p>
        </p:txBody>
      </p:sp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2524827226"/>
              </p:ext>
            </p:extLst>
          </p:nvPr>
        </p:nvGraphicFramePr>
        <p:xfrm>
          <a:off x="395536" y="764704"/>
          <a:ext cx="6552728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600655029"/>
              </p:ext>
            </p:extLst>
          </p:nvPr>
        </p:nvGraphicFramePr>
        <p:xfrm>
          <a:off x="1187624" y="3645024"/>
          <a:ext cx="7070576" cy="2907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0035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  <p:bldGraphic spid="4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Personalizado 24">
      <a:dk1>
        <a:srgbClr val="2F2B20"/>
      </a:dk1>
      <a:lt1>
        <a:srgbClr val="FFFFFF"/>
      </a:lt1>
      <a:dk2>
        <a:srgbClr val="679B9A"/>
      </a:dk2>
      <a:lt2>
        <a:srgbClr val="D7E5E4"/>
      </a:lt2>
      <a:accent1>
        <a:srgbClr val="C3D8D7"/>
      </a:accent1>
      <a:accent2>
        <a:srgbClr val="9CBEBD"/>
      </a:accent2>
      <a:accent3>
        <a:srgbClr val="679B9A"/>
      </a:accent3>
      <a:accent4>
        <a:srgbClr val="95A39D"/>
      </a:accent4>
      <a:accent5>
        <a:srgbClr val="C2D7D6"/>
      </a:accent5>
      <a:accent6>
        <a:srgbClr val="334D4D"/>
      </a:accent6>
      <a:hlink>
        <a:srgbClr val="111A1A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771</TotalTime>
  <Words>170</Words>
  <Application>Microsoft Office PowerPoint</Application>
  <PresentationFormat>Presentación en pantalla (4:3)</PresentationFormat>
  <Paragraphs>49</Paragraphs>
  <Slides>10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Adyacencia</vt:lpstr>
      <vt:lpstr>SINTESIS DE ACTIVIDADES CORRESPONDIENTES AL  AÑO 2013</vt:lpstr>
      <vt:lpstr>TRIBUNALES DE APELACION</vt:lpstr>
      <vt:lpstr>Juzgados de 1ra Instancia Civiles</vt:lpstr>
      <vt:lpstr>Juzgados de 1ra Instancia Civiles</vt:lpstr>
      <vt:lpstr>    Juzgado de 1ra Instancia de la Niñez y la Adolescencia </vt:lpstr>
      <vt:lpstr>Juzgados de 1ra. Instancia Penales</vt:lpstr>
      <vt:lpstr>Juzgados de 1ra. Instancia Penales</vt:lpstr>
      <vt:lpstr>Juzgados de Paz</vt:lpstr>
      <vt:lpstr>Juzgados de Paz</vt:lpstr>
      <vt:lpstr>Oficinas dependientes de la Administración Superior de Justicia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SINTESIS DE ACTIVIDADES CORRESPONDIENTES AL MES DE  AGOSTO-2013</dc:title>
  <dc:creator>Lenovo User</dc:creator>
  <cp:lastModifiedBy>Lenovo User</cp:lastModifiedBy>
  <cp:revision>38</cp:revision>
  <cp:lastPrinted>2014-01-09T15:14:46Z</cp:lastPrinted>
  <dcterms:created xsi:type="dcterms:W3CDTF">2013-09-25T11:32:10Z</dcterms:created>
  <dcterms:modified xsi:type="dcterms:W3CDTF">2015-06-05T13:53:32Z</dcterms:modified>
</cp:coreProperties>
</file>